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4694"/>
  </p:normalViewPr>
  <p:slideViewPr>
    <p:cSldViewPr snapToGrid="0">
      <p:cViewPr>
        <p:scale>
          <a:sx n="100" d="100"/>
          <a:sy n="100" d="100"/>
        </p:scale>
        <p:origin x="279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41BA7-3318-D949-97BA-E6C02E8450FE}" type="datetimeFigureOut">
              <a:rPr lang="en-US" smtClean="0"/>
              <a:t>9/27/24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46B8E-039B-7E46-9851-62F958B5A78C}" type="slidenum">
              <a:rPr lang="en-US" smtClean="0"/>
              <a:t>‹#›</a:t>
            </a:fld>
            <a:endParaRPr lang="en-US"/>
          </a:p>
        </p:txBody>
      </p:sp>
    </p:spTree>
    <p:extLst>
      <p:ext uri="{BB962C8B-B14F-4D97-AF65-F5344CB8AC3E}">
        <p14:creationId xmlns:p14="http://schemas.microsoft.com/office/powerpoint/2010/main" val="2313340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D46B8E-039B-7E46-9851-62F958B5A78C}" type="slidenum">
              <a:rPr lang="en-US" smtClean="0"/>
              <a:t>1</a:t>
            </a:fld>
            <a:endParaRPr lang="en-US"/>
          </a:p>
        </p:txBody>
      </p:sp>
    </p:spTree>
    <p:extLst>
      <p:ext uri="{BB962C8B-B14F-4D97-AF65-F5344CB8AC3E}">
        <p14:creationId xmlns:p14="http://schemas.microsoft.com/office/powerpoint/2010/main" val="3564288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1E4DA4-635B-6844-B82B-EADC7377F8E7}"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947651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E4DA4-635B-6844-B82B-EADC7377F8E7}"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80731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E4DA4-635B-6844-B82B-EADC7377F8E7}"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77534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1E4DA4-635B-6844-B82B-EADC7377F8E7}"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4275130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1E4DA4-635B-6844-B82B-EADC7377F8E7}" type="datetimeFigureOut">
              <a:rPr lang="en-US" smtClean="0"/>
              <a:t>9/27/24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314232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1E4DA4-635B-6844-B82B-EADC7377F8E7}" type="datetimeFigureOut">
              <a:rPr lang="en-US" smtClean="0"/>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29302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1E4DA4-635B-6844-B82B-EADC7377F8E7}" type="datetimeFigureOut">
              <a:rPr lang="en-US" smtClean="0"/>
              <a:t>9/27/24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96119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1E4DA4-635B-6844-B82B-EADC7377F8E7}" type="datetimeFigureOut">
              <a:rPr lang="en-US" smtClean="0"/>
              <a:t>9/27/24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344882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1E4DA4-635B-6844-B82B-EADC7377F8E7}" type="datetimeFigureOut">
              <a:rPr lang="en-US" smtClean="0"/>
              <a:t>9/27/24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17605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A1E4DA4-635B-6844-B82B-EADC7377F8E7}" type="datetimeFigureOut">
              <a:rPr lang="en-US" smtClean="0"/>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266394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A1E4DA4-635B-6844-B82B-EADC7377F8E7}" type="datetimeFigureOut">
              <a:rPr lang="en-US" smtClean="0"/>
              <a:t>9/27/24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A9C84D-832B-E441-A07A-EAC0C35C19A7}" type="slidenum">
              <a:rPr lang="en-US" smtClean="0"/>
              <a:t>‹#›</a:t>
            </a:fld>
            <a:endParaRPr lang="en-US"/>
          </a:p>
        </p:txBody>
      </p:sp>
    </p:spTree>
    <p:extLst>
      <p:ext uri="{BB962C8B-B14F-4D97-AF65-F5344CB8AC3E}">
        <p14:creationId xmlns:p14="http://schemas.microsoft.com/office/powerpoint/2010/main" val="114359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FA1E4DA4-635B-6844-B82B-EADC7377F8E7}" type="datetimeFigureOut">
              <a:rPr lang="en-US" smtClean="0"/>
              <a:t>9/27/24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A9A9C84D-832B-E441-A07A-EAC0C35C19A7}" type="slidenum">
              <a:rPr lang="en-US" smtClean="0"/>
              <a:t>‹#›</a:t>
            </a:fld>
            <a:endParaRPr lang="en-US"/>
          </a:p>
        </p:txBody>
      </p:sp>
    </p:spTree>
    <p:extLst>
      <p:ext uri="{BB962C8B-B14F-4D97-AF65-F5344CB8AC3E}">
        <p14:creationId xmlns:p14="http://schemas.microsoft.com/office/powerpoint/2010/main" val="245313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ogo for a rotary club&#10;&#10;Description automatically generated">
            <a:extLst>
              <a:ext uri="{FF2B5EF4-FFF2-40B4-BE49-F238E27FC236}">
                <a16:creationId xmlns:a16="http://schemas.microsoft.com/office/drawing/2014/main" id="{E883420F-78F5-7583-DF66-9516F62970D8}"/>
              </a:ext>
            </a:extLst>
          </p:cNvPr>
          <p:cNvPicPr>
            <a:picLocks noChangeAspect="1"/>
          </p:cNvPicPr>
          <p:nvPr/>
        </p:nvPicPr>
        <p:blipFill>
          <a:blip r:embed="rId3"/>
          <a:stretch>
            <a:fillRect/>
          </a:stretch>
        </p:blipFill>
        <p:spPr>
          <a:xfrm>
            <a:off x="5301021" y="1783458"/>
            <a:ext cx="2195808" cy="2189884"/>
          </a:xfrm>
          <a:prstGeom prst="rect">
            <a:avLst/>
          </a:prstGeom>
        </p:spPr>
      </p:pic>
      <p:pic>
        <p:nvPicPr>
          <p:cNvPr id="11" name="Picture 10" descr="A yellow circle with mountains and sun&#10;&#10;Description automatically generated">
            <a:extLst>
              <a:ext uri="{FF2B5EF4-FFF2-40B4-BE49-F238E27FC236}">
                <a16:creationId xmlns:a16="http://schemas.microsoft.com/office/drawing/2014/main" id="{39D0436F-DE03-DD93-3505-B147CA6EDCAA}"/>
              </a:ext>
            </a:extLst>
          </p:cNvPr>
          <p:cNvPicPr>
            <a:picLocks noChangeAspect="1"/>
          </p:cNvPicPr>
          <p:nvPr/>
        </p:nvPicPr>
        <p:blipFill>
          <a:blip r:embed="rId4"/>
          <a:stretch>
            <a:fillRect/>
          </a:stretch>
        </p:blipFill>
        <p:spPr>
          <a:xfrm>
            <a:off x="3327695" y="1475187"/>
            <a:ext cx="2319930" cy="2312213"/>
          </a:xfrm>
          <a:prstGeom prst="rect">
            <a:avLst/>
          </a:prstGeom>
        </p:spPr>
      </p:pic>
      <p:sp>
        <p:nvSpPr>
          <p:cNvPr id="4" name="object 2">
            <a:extLst>
              <a:ext uri="{FF2B5EF4-FFF2-40B4-BE49-F238E27FC236}">
                <a16:creationId xmlns:a16="http://schemas.microsoft.com/office/drawing/2014/main" id="{121CEC29-4E78-0D2E-DA7F-B161F83629C4}"/>
              </a:ext>
            </a:extLst>
          </p:cNvPr>
          <p:cNvSpPr txBox="1">
            <a:spLocks noGrp="1"/>
          </p:cNvSpPr>
          <p:nvPr/>
        </p:nvSpPr>
        <p:spPr>
          <a:xfrm>
            <a:off x="493349" y="3945451"/>
            <a:ext cx="4735304" cy="332783"/>
          </a:xfrm>
          <a:prstGeom prst="rect">
            <a:avLst/>
          </a:prstGeom>
        </p:spPr>
        <p:style>
          <a:lnRef idx="0">
            <a:scrgbClr r="0" g="0" b="0"/>
          </a:lnRef>
          <a:fillRef idx="0">
            <a:scrgbClr r="0" g="0" b="0"/>
          </a:fillRef>
          <a:effectRef idx="0">
            <a:scrgbClr r="0" g="0" b="0"/>
          </a:effectRef>
          <a:fontRef idx="major"/>
        </p:style>
        <p:txBody>
          <a:bodyPr vert="horz" wrap="square" lIns="0" tIns="952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9525" marR="3810">
              <a:lnSpc>
                <a:spcPct val="100000"/>
              </a:lnSpc>
              <a:spcBef>
                <a:spcPts val="75"/>
              </a:spcBef>
            </a:pPr>
            <a:r>
              <a:rPr sz="2100" dirty="0">
                <a:solidFill>
                  <a:srgbClr val="000000"/>
                </a:solidFill>
                <a:latin typeface="Calibri" panose="020F0502020204030204" pitchFamily="34" charset="0"/>
                <a:cs typeface="Calibri" panose="020F0502020204030204" pitchFamily="34" charset="0"/>
              </a:rPr>
              <a:t>How many </a:t>
            </a:r>
            <a:r>
              <a:rPr sz="2100" spc="-8" dirty="0">
                <a:solidFill>
                  <a:srgbClr val="000000"/>
                </a:solidFill>
                <a:latin typeface="Calibri" panose="020F0502020204030204" pitchFamily="34" charset="0"/>
                <a:cs typeface="Calibri" panose="020F0502020204030204" pitchFamily="34" charset="0"/>
              </a:rPr>
              <a:t>branding </a:t>
            </a:r>
            <a:r>
              <a:rPr sz="2100" dirty="0">
                <a:solidFill>
                  <a:srgbClr val="000000"/>
                </a:solidFill>
                <a:latin typeface="Calibri" panose="020F0502020204030204" pitchFamily="34" charset="0"/>
                <a:cs typeface="Calibri" panose="020F0502020204030204" pitchFamily="34" charset="0"/>
              </a:rPr>
              <a:t>mistakes</a:t>
            </a:r>
            <a:r>
              <a:rPr sz="2100" spc="-15" dirty="0">
                <a:solidFill>
                  <a:srgbClr val="000000"/>
                </a:solidFill>
                <a:latin typeface="Calibri" panose="020F0502020204030204" pitchFamily="34" charset="0"/>
                <a:cs typeface="Calibri" panose="020F0502020204030204" pitchFamily="34" charset="0"/>
              </a:rPr>
              <a:t> </a:t>
            </a:r>
            <a:r>
              <a:rPr sz="2100" dirty="0">
                <a:solidFill>
                  <a:srgbClr val="000000"/>
                </a:solidFill>
                <a:latin typeface="Calibri" panose="020F0502020204030204" pitchFamily="34" charset="0"/>
                <a:cs typeface="Calibri" panose="020F0502020204030204" pitchFamily="34" charset="0"/>
              </a:rPr>
              <a:t>can</a:t>
            </a:r>
            <a:r>
              <a:rPr sz="2100" spc="-15" dirty="0">
                <a:solidFill>
                  <a:srgbClr val="000000"/>
                </a:solidFill>
                <a:latin typeface="Calibri" panose="020F0502020204030204" pitchFamily="34" charset="0"/>
                <a:cs typeface="Calibri" panose="020F0502020204030204" pitchFamily="34" charset="0"/>
              </a:rPr>
              <a:t> </a:t>
            </a:r>
            <a:r>
              <a:rPr sz="2100" dirty="0">
                <a:solidFill>
                  <a:srgbClr val="000000"/>
                </a:solidFill>
                <a:latin typeface="Calibri" panose="020F0502020204030204" pitchFamily="34" charset="0"/>
                <a:cs typeface="Calibri" panose="020F0502020204030204" pitchFamily="34" charset="0"/>
              </a:rPr>
              <a:t>you</a:t>
            </a:r>
            <a:r>
              <a:rPr sz="2100" spc="30" dirty="0">
                <a:solidFill>
                  <a:srgbClr val="000000"/>
                </a:solidFill>
                <a:latin typeface="Calibri" panose="020F0502020204030204" pitchFamily="34" charset="0"/>
                <a:cs typeface="Calibri" panose="020F0502020204030204" pitchFamily="34" charset="0"/>
              </a:rPr>
              <a:t> </a:t>
            </a:r>
            <a:r>
              <a:rPr sz="2100" spc="-8" dirty="0">
                <a:solidFill>
                  <a:srgbClr val="000000"/>
                </a:solidFill>
                <a:latin typeface="Calibri" panose="020F0502020204030204" pitchFamily="34" charset="0"/>
                <a:cs typeface="Calibri" panose="020F0502020204030204" pitchFamily="34" charset="0"/>
              </a:rPr>
              <a:t>spot?</a:t>
            </a:r>
            <a:endParaRPr sz="2100" dirty="0">
              <a:latin typeface="Calibri" panose="020F0502020204030204" pitchFamily="34" charset="0"/>
              <a:cs typeface="Calibri" panose="020F0502020204030204" pitchFamily="34" charset="0"/>
            </a:endParaRPr>
          </a:p>
        </p:txBody>
      </p:sp>
      <p:pic>
        <p:nvPicPr>
          <p:cNvPr id="5" name="object 3">
            <a:extLst>
              <a:ext uri="{FF2B5EF4-FFF2-40B4-BE49-F238E27FC236}">
                <a16:creationId xmlns:a16="http://schemas.microsoft.com/office/drawing/2014/main" id="{4DF0CF29-B8B0-8E1E-FDEF-698EF4F45131}"/>
              </a:ext>
            </a:extLst>
          </p:cNvPr>
          <p:cNvPicPr/>
          <p:nvPr/>
        </p:nvPicPr>
        <p:blipFill>
          <a:blip r:embed="rId5" cstate="print"/>
          <a:stretch>
            <a:fillRect/>
          </a:stretch>
        </p:blipFill>
        <p:spPr>
          <a:xfrm>
            <a:off x="539527" y="4421122"/>
            <a:ext cx="3871863" cy="502056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38010392-9F9F-FBAF-F4E1-3DB76EF00DD0}"/>
              </a:ext>
            </a:extLst>
          </p:cNvPr>
          <p:cNvPicPr>
            <a:picLocks noChangeAspect="1"/>
          </p:cNvPicPr>
          <p:nvPr/>
        </p:nvPicPr>
        <p:blipFill rotWithShape="1">
          <a:blip r:embed="rId6"/>
          <a:srcRect r="4048" b="12802"/>
          <a:stretch/>
        </p:blipFill>
        <p:spPr>
          <a:xfrm>
            <a:off x="3368960" y="2878400"/>
            <a:ext cx="1263444" cy="1134619"/>
          </a:xfrm>
          <a:prstGeom prst="rect">
            <a:avLst/>
          </a:prstGeom>
        </p:spPr>
      </p:pic>
      <p:pic>
        <p:nvPicPr>
          <p:cNvPr id="7" name="Picture 6" descr="Shape, arrow&#10;&#10;Description automatically generated">
            <a:extLst>
              <a:ext uri="{FF2B5EF4-FFF2-40B4-BE49-F238E27FC236}">
                <a16:creationId xmlns:a16="http://schemas.microsoft.com/office/drawing/2014/main" id="{1C3F1F00-E4CA-5E70-0655-960350BAFA71}"/>
              </a:ext>
            </a:extLst>
          </p:cNvPr>
          <p:cNvPicPr>
            <a:picLocks noChangeAspect="1"/>
          </p:cNvPicPr>
          <p:nvPr/>
        </p:nvPicPr>
        <p:blipFill>
          <a:blip r:embed="rId7"/>
          <a:stretch>
            <a:fillRect/>
          </a:stretch>
        </p:blipFill>
        <p:spPr>
          <a:xfrm>
            <a:off x="1014196" y="2148589"/>
            <a:ext cx="415009" cy="400647"/>
          </a:xfrm>
          <a:prstGeom prst="rect">
            <a:avLst/>
          </a:prstGeom>
        </p:spPr>
      </p:pic>
      <p:pic>
        <p:nvPicPr>
          <p:cNvPr id="12" name="Picture 11" descr="A logo with a yellow and blue text&#10;&#10;Description automatically generated">
            <a:extLst>
              <a:ext uri="{FF2B5EF4-FFF2-40B4-BE49-F238E27FC236}">
                <a16:creationId xmlns:a16="http://schemas.microsoft.com/office/drawing/2014/main" id="{9EE126D4-F26D-465C-0570-6250FDAB7BF3}"/>
              </a:ext>
            </a:extLst>
          </p:cNvPr>
          <p:cNvPicPr>
            <a:picLocks noChangeAspect="1"/>
          </p:cNvPicPr>
          <p:nvPr/>
        </p:nvPicPr>
        <p:blipFill>
          <a:blip r:embed="rId8"/>
          <a:stretch>
            <a:fillRect/>
          </a:stretch>
        </p:blipFill>
        <p:spPr>
          <a:xfrm>
            <a:off x="723153" y="2569181"/>
            <a:ext cx="2394137" cy="1021276"/>
          </a:xfrm>
          <a:prstGeom prst="rect">
            <a:avLst/>
          </a:prstGeom>
        </p:spPr>
      </p:pic>
      <p:sp>
        <p:nvSpPr>
          <p:cNvPr id="15" name="TextBox 14">
            <a:extLst>
              <a:ext uri="{FF2B5EF4-FFF2-40B4-BE49-F238E27FC236}">
                <a16:creationId xmlns:a16="http://schemas.microsoft.com/office/drawing/2014/main" id="{42520097-E201-3B6B-9A15-71D87306230D}"/>
              </a:ext>
            </a:extLst>
          </p:cNvPr>
          <p:cNvSpPr txBox="1"/>
          <p:nvPr/>
        </p:nvSpPr>
        <p:spPr>
          <a:xfrm>
            <a:off x="506102" y="790209"/>
            <a:ext cx="3279806" cy="1200329"/>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How can you start?  </a:t>
            </a:r>
            <a:r>
              <a:rPr lang="en-US" sz="1400" dirty="0">
                <a:latin typeface="Calibri" panose="020F0502020204030204" pitchFamily="34" charset="0"/>
                <a:cs typeface="Calibri" panose="020F0502020204030204" pitchFamily="34" charset="0"/>
              </a:rPr>
              <a:t>Show people outside Rotary that we are people of action. </a:t>
            </a:r>
          </a:p>
          <a:p>
            <a:r>
              <a:rPr lang="en-US" sz="1400" dirty="0">
                <a:latin typeface="Calibri" panose="020F0502020204030204" pitchFamily="34" charset="0"/>
                <a:cs typeface="Calibri" panose="020F0502020204030204" pitchFamily="34" charset="0"/>
              </a:rPr>
              <a:t>The beginning is understanding our brand and how we use different elements of our brand correctly and consistently</a:t>
            </a:r>
            <a:r>
              <a:rPr lang="en-US" sz="1600" dirty="0">
                <a:latin typeface="Calibri" panose="020F0502020204030204" pitchFamily="34" charset="0"/>
                <a:cs typeface="Calibri" panose="020F0502020204030204" pitchFamily="34" charset="0"/>
              </a:rPr>
              <a:t>. </a:t>
            </a:r>
          </a:p>
        </p:txBody>
      </p:sp>
      <p:sp>
        <p:nvSpPr>
          <p:cNvPr id="16" name="TextBox 15">
            <a:extLst>
              <a:ext uri="{FF2B5EF4-FFF2-40B4-BE49-F238E27FC236}">
                <a16:creationId xmlns:a16="http://schemas.microsoft.com/office/drawing/2014/main" id="{6CAF9518-AA88-79A9-5292-9FCA5FEB1C9B}"/>
              </a:ext>
            </a:extLst>
          </p:cNvPr>
          <p:cNvSpPr txBox="1"/>
          <p:nvPr/>
        </p:nvSpPr>
        <p:spPr>
          <a:xfrm>
            <a:off x="4402342" y="4335569"/>
            <a:ext cx="3043978" cy="5152693"/>
          </a:xfrm>
          <a:prstGeom prst="rect">
            <a:avLst/>
          </a:prstGeom>
          <a:noFill/>
        </p:spPr>
        <p:txBody>
          <a:bodyPr wrap="square" rtlCol="0">
            <a:spAutoFit/>
          </a:bodyPr>
          <a:lstStyle/>
          <a:p>
            <a:pPr marL="295275" indent="-285750">
              <a:spcBef>
                <a:spcPts val="75"/>
              </a:spcBef>
              <a:spcAft>
                <a:spcPts val="600"/>
              </a:spcAft>
              <a:buFont typeface="Arial" panose="020B0604020202020204" pitchFamily="34" charset="0"/>
              <a:buChar char="•"/>
              <a:tabLst>
                <a:tab pos="224314" algn="l"/>
              </a:tabLst>
            </a:pPr>
            <a:r>
              <a:rPr lang="en-US" sz="1400" dirty="0">
                <a:latin typeface="Calibri" panose="020F0502020204030204" pitchFamily="34" charset="0"/>
                <a:cs typeface="Calibri" panose="020F0502020204030204" pitchFamily="34" charset="0"/>
              </a:rPr>
              <a:t>Always</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use</a:t>
            </a:r>
            <a:r>
              <a:rPr lang="en-US" sz="1400" spc="-3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your</a:t>
            </a:r>
            <a:r>
              <a:rPr lang="en-US" sz="1400" spc="4"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club</a:t>
            </a:r>
            <a:r>
              <a:rPr lang="en-US" sz="1400" spc="-30" dirty="0">
                <a:latin typeface="Calibri" panose="020F0502020204030204" pitchFamily="34" charset="0"/>
                <a:cs typeface="Calibri" panose="020F0502020204030204" pitchFamily="34" charset="0"/>
              </a:rPr>
              <a:t> or the district </a:t>
            </a:r>
            <a:r>
              <a:rPr lang="en-US" sz="1400" spc="-8" dirty="0">
                <a:latin typeface="Calibri" panose="020F0502020204030204" pitchFamily="34" charset="0"/>
                <a:cs typeface="Calibri" panose="020F0502020204030204" pitchFamily="34" charset="0"/>
              </a:rPr>
              <a:t>identifier (correct logo) (a)</a:t>
            </a:r>
            <a:endParaRPr lang="en-US" sz="1400" dirty="0">
              <a:latin typeface="Calibri" panose="020F0502020204030204" pitchFamily="34" charset="0"/>
              <a:cs typeface="Calibri" panose="020F0502020204030204" pitchFamily="34" charset="0"/>
            </a:endParaRPr>
          </a:p>
          <a:p>
            <a:pPr marL="295275" indent="-285750">
              <a:spcAft>
                <a:spcPts val="600"/>
              </a:spcAft>
              <a:buFont typeface="Arial" panose="020B0604020202020204" pitchFamily="34" charset="0"/>
              <a:buChar char="•"/>
              <a:tabLst>
                <a:tab pos="224314" algn="l"/>
              </a:tabLst>
            </a:pPr>
            <a:r>
              <a:rPr lang="en-US" sz="1400" dirty="0">
                <a:latin typeface="Calibri" panose="020F0502020204030204" pitchFamily="34" charset="0"/>
                <a:cs typeface="Calibri" panose="020F0502020204030204" pitchFamily="34" charset="0"/>
              </a:rPr>
              <a:t>In</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naming</a:t>
            </a:r>
            <a:r>
              <a:rPr lang="en-US" sz="1400" spc="-3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events,</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fundraisers</a:t>
            </a:r>
            <a:r>
              <a:rPr lang="en-US" sz="1400" spc="-26"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use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your full</a:t>
            </a:r>
            <a:r>
              <a:rPr lang="en-US" sz="1400" spc="19"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club</a:t>
            </a:r>
            <a:r>
              <a:rPr lang="en-US" sz="1400" spc="-11" dirty="0">
                <a:latin typeface="Calibri" panose="020F0502020204030204" pitchFamily="34" charset="0"/>
                <a:cs typeface="Calibri" panose="020F0502020204030204" pitchFamily="34" charset="0"/>
              </a:rPr>
              <a:t> </a:t>
            </a:r>
            <a:r>
              <a:rPr lang="en-US" sz="1400" spc="-15" dirty="0">
                <a:latin typeface="Calibri" panose="020F0502020204030204" pitchFamily="34" charset="0"/>
                <a:cs typeface="Calibri" panose="020F0502020204030204" pitchFamily="34" charset="0"/>
              </a:rPr>
              <a:t>name  </a:t>
            </a:r>
            <a:r>
              <a:rPr lang="en-US" sz="1400" spc="-8" dirty="0">
                <a:latin typeface="Calibri" panose="020F0502020204030204" pitchFamily="34" charset="0"/>
                <a:cs typeface="Calibri" panose="020F0502020204030204" pitchFamily="34" charset="0"/>
              </a:rPr>
              <a:t>(b)</a:t>
            </a:r>
            <a:endParaRPr lang="en-US" sz="1400" dirty="0">
              <a:latin typeface="Calibri" panose="020F0502020204030204" pitchFamily="34" charset="0"/>
              <a:cs typeface="Calibri" panose="020F0502020204030204" pitchFamily="34" charset="0"/>
            </a:endParaRPr>
          </a:p>
          <a:p>
            <a:pPr marL="294799" marR="1167765" indent="-285750">
              <a:spcAft>
                <a:spcPts val="600"/>
              </a:spcAft>
              <a:buFont typeface="Arial" panose="020B0604020202020204" pitchFamily="34" charset="0"/>
              <a:buChar char="•"/>
              <a:tabLst>
                <a:tab pos="224314" algn="l"/>
              </a:tabLst>
            </a:pPr>
            <a:r>
              <a:rPr lang="en-US" sz="1400" dirty="0">
                <a:latin typeface="Calibri" panose="020F0502020204030204" pitchFamily="34" charset="0"/>
                <a:cs typeface="Calibri" panose="020F0502020204030204" pitchFamily="34" charset="0"/>
              </a:rPr>
              <a:t>The</a:t>
            </a:r>
            <a:r>
              <a:rPr lang="en-US" sz="1400" spc="-19"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yearly</a:t>
            </a:r>
            <a:r>
              <a:rPr lang="en-US" sz="1400" spc="19"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theme</a:t>
            </a:r>
            <a:r>
              <a:rPr lang="en-US" sz="1400" spc="-26" dirty="0">
                <a:latin typeface="Calibri" panose="020F0502020204030204" pitchFamily="34" charset="0"/>
                <a:cs typeface="Calibri" panose="020F0502020204030204" pitchFamily="34" charset="0"/>
              </a:rPr>
              <a:t> is going away – it </a:t>
            </a:r>
            <a:r>
              <a:rPr lang="en-US" sz="1400" dirty="0">
                <a:latin typeface="Calibri" panose="020F0502020204030204" pitchFamily="34" charset="0"/>
                <a:cs typeface="Calibri" panose="020F0502020204030204" pitchFamily="34" charset="0"/>
              </a:rPr>
              <a:t>was intended</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only</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for</a:t>
            </a:r>
            <a:r>
              <a:rPr lang="en-US" sz="1400" spc="-19"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internal communications (c)</a:t>
            </a:r>
            <a:endParaRPr lang="en-US" sz="1400" dirty="0">
              <a:latin typeface="Calibri" panose="020F0502020204030204" pitchFamily="34" charset="0"/>
              <a:cs typeface="Calibri" panose="020F0502020204030204" pitchFamily="34" charset="0"/>
            </a:endParaRPr>
          </a:p>
          <a:p>
            <a:pPr marL="295275" indent="-285750">
              <a:spcAft>
                <a:spcPts val="600"/>
              </a:spcAft>
              <a:buFont typeface="Arial" panose="020B0604020202020204" pitchFamily="34" charset="0"/>
              <a:buChar char="•"/>
              <a:tabLst>
                <a:tab pos="224314" algn="l"/>
              </a:tabLst>
            </a:pPr>
            <a:r>
              <a:rPr lang="en-US" sz="1400" dirty="0">
                <a:latin typeface="Calibri" panose="020F0502020204030204" pitchFamily="34" charset="0"/>
                <a:cs typeface="Calibri" panose="020F0502020204030204" pitchFamily="34" charset="0"/>
              </a:rPr>
              <a:t>Don’t</a:t>
            </a:r>
            <a:r>
              <a:rPr lang="en-US" sz="1400" spc="-19"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use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the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legacy</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“old”</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Rotary</a:t>
            </a:r>
            <a:r>
              <a:rPr lang="en-US" sz="1400" spc="-23"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Wheel for any purpose* (d)</a:t>
            </a:r>
          </a:p>
          <a:p>
            <a:pPr marL="295275" indent="-285750">
              <a:spcAft>
                <a:spcPts val="600"/>
              </a:spcAft>
              <a:buFont typeface="Arial" panose="020B0604020202020204" pitchFamily="34" charset="0"/>
              <a:buChar char="•"/>
              <a:tabLst>
                <a:tab pos="224314" algn="l"/>
              </a:tabLst>
            </a:pPr>
            <a:r>
              <a:rPr lang="en-US" sz="1400" dirty="0">
                <a:latin typeface="Calibri" panose="020F0502020204030204" pitchFamily="34" charset="0"/>
                <a:cs typeface="Calibri" panose="020F0502020204030204" pitchFamily="34" charset="0"/>
              </a:rPr>
              <a:t>Don’t</a:t>
            </a:r>
            <a:r>
              <a:rPr lang="en-US" sz="1400" spc="-3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change</a:t>
            </a:r>
            <a:r>
              <a:rPr lang="en-US" sz="1400" spc="-26"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the</a:t>
            </a:r>
            <a:r>
              <a:rPr lang="en-US" sz="1400" spc="-26"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opacity,</a:t>
            </a:r>
            <a:r>
              <a:rPr lang="en-US" sz="1400" dirty="0">
                <a:latin typeface="Calibri" panose="020F0502020204030204" pitchFamily="34" charset="0"/>
                <a:cs typeface="Calibri" panose="020F0502020204030204" pitchFamily="34" charset="0"/>
              </a:rPr>
              <a:t> watermark,</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cut</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off</a:t>
            </a:r>
            <a:r>
              <a:rPr lang="en-US" sz="1400" spc="-23" dirty="0">
                <a:latin typeface="Calibri" panose="020F0502020204030204" pitchFamily="34" charset="0"/>
                <a:cs typeface="Calibri" panose="020F0502020204030204" pitchFamily="34" charset="0"/>
              </a:rPr>
              <a:t> </a:t>
            </a:r>
            <a:r>
              <a:rPr lang="en-US" sz="1400" spc="-19" dirty="0">
                <a:latin typeface="Calibri" panose="020F0502020204030204" pitchFamily="34" charset="0"/>
                <a:cs typeface="Calibri" panose="020F0502020204030204" pitchFamily="34" charset="0"/>
              </a:rPr>
              <a:t>any </a:t>
            </a:r>
            <a:r>
              <a:rPr lang="en-US" sz="1400" dirty="0">
                <a:latin typeface="Calibri" panose="020F0502020204030204" pitchFamily="34" charset="0"/>
                <a:cs typeface="Calibri" panose="020F0502020204030204" pitchFamily="34" charset="0"/>
              </a:rPr>
              <a:t>part</a:t>
            </a:r>
            <a:r>
              <a:rPr lang="en-US" sz="1400" spc="-15"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of</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the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Mark</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of</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Excellence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or</a:t>
            </a:r>
            <a:r>
              <a:rPr lang="en-US" sz="1400" spc="-4"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put</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text</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or</a:t>
            </a:r>
            <a:r>
              <a:rPr lang="en-US" sz="1400" spc="-4"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images </a:t>
            </a:r>
            <a:r>
              <a:rPr lang="en-US" sz="1400" dirty="0">
                <a:latin typeface="Calibri" panose="020F0502020204030204" pitchFamily="34" charset="0"/>
                <a:cs typeface="Calibri" panose="020F0502020204030204" pitchFamily="34" charset="0"/>
              </a:rPr>
              <a:t>over</a:t>
            </a:r>
            <a:r>
              <a:rPr lang="en-US" sz="1400" spc="-15"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the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Mark</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of</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Excellence</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or</a:t>
            </a:r>
            <a:r>
              <a:rPr lang="en-US" sz="1400" spc="-4"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Masterbrand Signature (e)</a:t>
            </a:r>
            <a:endParaRPr lang="en-US" sz="1400" dirty="0">
              <a:latin typeface="Calibri" panose="020F0502020204030204" pitchFamily="34" charset="0"/>
              <a:cs typeface="Calibri" panose="020F0502020204030204" pitchFamily="34" charset="0"/>
            </a:endParaRPr>
          </a:p>
          <a:p>
            <a:pPr marL="295275" indent="-285750">
              <a:spcBef>
                <a:spcPts val="75"/>
              </a:spcBef>
              <a:spcAft>
                <a:spcPts val="600"/>
              </a:spcAft>
              <a:buFont typeface="Arial" panose="020B0604020202020204" pitchFamily="34" charset="0"/>
              <a:buChar char="•"/>
              <a:tabLst>
                <a:tab pos="224314" algn="l"/>
              </a:tabLst>
            </a:pPr>
            <a:r>
              <a:rPr lang="en-US" sz="1400" dirty="0">
                <a:latin typeface="Calibri" panose="020F0502020204030204" pitchFamily="34" charset="0"/>
                <a:cs typeface="Calibri" panose="020F0502020204030204" pitchFamily="34" charset="0"/>
              </a:rPr>
              <a:t>Lockups</a:t>
            </a:r>
            <a:r>
              <a:rPr lang="en-US" sz="1400" spc="-45"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are</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only</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used</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to</a:t>
            </a:r>
            <a:r>
              <a:rPr lang="en-US" sz="1400" spc="-23"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partner,</a:t>
            </a:r>
            <a:r>
              <a:rPr lang="en-US" sz="1400" spc="-19"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event,</a:t>
            </a:r>
            <a:r>
              <a:rPr lang="en-US" sz="1400" spc="-19"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program, </a:t>
            </a:r>
            <a:r>
              <a:rPr lang="en-US" sz="1400" dirty="0">
                <a:latin typeface="Calibri" panose="020F0502020204030204" pitchFamily="34" charset="0"/>
                <a:cs typeface="Calibri" panose="020F0502020204030204" pitchFamily="34" charset="0"/>
              </a:rPr>
              <a:t>or</a:t>
            </a:r>
            <a:r>
              <a:rPr lang="en-US" sz="1400" spc="-15"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sponsor’s</a:t>
            </a:r>
            <a:r>
              <a:rPr lang="en-US" sz="1400" spc="4"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logo</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or</a:t>
            </a:r>
            <a:r>
              <a:rPr lang="en-US" sz="1400" spc="-8"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name</a:t>
            </a:r>
            <a:r>
              <a:rPr lang="en-US" sz="1400" spc="-26"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to</a:t>
            </a:r>
            <a:r>
              <a:rPr lang="en-US" sz="1400" spc="-1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show</a:t>
            </a:r>
            <a:r>
              <a:rPr lang="en-US" sz="1400" spc="-4"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your</a:t>
            </a:r>
            <a:r>
              <a:rPr lang="en-US" sz="1400" spc="23" dirty="0">
                <a:latin typeface="Calibri" panose="020F0502020204030204" pitchFamily="34" charset="0"/>
                <a:cs typeface="Calibri" panose="020F0502020204030204" pitchFamily="34" charset="0"/>
              </a:rPr>
              <a:t> </a:t>
            </a:r>
            <a:r>
              <a:rPr lang="en-US" sz="1400" spc="-8" dirty="0">
                <a:latin typeface="Calibri" panose="020F0502020204030204" pitchFamily="34" charset="0"/>
                <a:cs typeface="Calibri" panose="020F0502020204030204" pitchFamily="34" charset="0"/>
              </a:rPr>
              <a:t>club’s </a:t>
            </a:r>
            <a:r>
              <a:rPr lang="en-US" sz="1400" dirty="0">
                <a:latin typeface="Calibri" panose="020F0502020204030204" pitchFamily="34" charset="0"/>
                <a:cs typeface="Calibri" panose="020F0502020204030204" pitchFamily="34" charset="0"/>
              </a:rPr>
              <a:t>affiliation</a:t>
            </a:r>
            <a:r>
              <a:rPr lang="en-US" sz="1400" spc="-6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with</a:t>
            </a:r>
            <a:r>
              <a:rPr lang="en-US" sz="1400" spc="4"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the </a:t>
            </a:r>
          </a:p>
          <a:p>
            <a:endParaRPr lang="en-US" dirty="0"/>
          </a:p>
        </p:txBody>
      </p:sp>
      <p:pic>
        <p:nvPicPr>
          <p:cNvPr id="17" name="Picture 16" descr="A picture containing icon&#10;&#10;Description automatically generated">
            <a:extLst>
              <a:ext uri="{FF2B5EF4-FFF2-40B4-BE49-F238E27FC236}">
                <a16:creationId xmlns:a16="http://schemas.microsoft.com/office/drawing/2014/main" id="{8B850615-F326-AB5E-2A1C-B284877644C0}"/>
              </a:ext>
            </a:extLst>
          </p:cNvPr>
          <p:cNvPicPr>
            <a:picLocks noChangeAspect="1"/>
          </p:cNvPicPr>
          <p:nvPr/>
        </p:nvPicPr>
        <p:blipFill rotWithShape="1">
          <a:blip r:embed="rId6"/>
          <a:srcRect r="4048" b="12802"/>
          <a:stretch/>
        </p:blipFill>
        <p:spPr>
          <a:xfrm>
            <a:off x="5132028" y="2336314"/>
            <a:ext cx="1263445" cy="1134620"/>
          </a:xfrm>
          <a:prstGeom prst="rect">
            <a:avLst/>
          </a:prstGeom>
        </p:spPr>
      </p:pic>
      <p:sp>
        <p:nvSpPr>
          <p:cNvPr id="20" name="TextBox 19">
            <a:extLst>
              <a:ext uri="{FF2B5EF4-FFF2-40B4-BE49-F238E27FC236}">
                <a16:creationId xmlns:a16="http://schemas.microsoft.com/office/drawing/2014/main" id="{485C28DA-7C7D-C5EF-8645-AB12AF5AFC75}"/>
              </a:ext>
            </a:extLst>
          </p:cNvPr>
          <p:cNvSpPr txBox="1"/>
          <p:nvPr/>
        </p:nvSpPr>
        <p:spPr>
          <a:xfrm>
            <a:off x="3658504" y="4628203"/>
            <a:ext cx="491596"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(a)</a:t>
            </a:r>
            <a:endParaRPr lang="en-US" sz="18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FF4FF93-F3C1-4639-AA03-4B781DB21BAC}"/>
              </a:ext>
            </a:extLst>
          </p:cNvPr>
          <p:cNvSpPr txBox="1"/>
          <p:nvPr/>
        </p:nvSpPr>
        <p:spPr>
          <a:xfrm>
            <a:off x="2312759" y="7291058"/>
            <a:ext cx="664827"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(c)</a:t>
            </a:r>
            <a:endParaRPr lang="en-US" sz="18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805A57D-1978-EA70-994D-12D2257F9BCB}"/>
              </a:ext>
            </a:extLst>
          </p:cNvPr>
          <p:cNvSpPr txBox="1"/>
          <p:nvPr/>
        </p:nvSpPr>
        <p:spPr>
          <a:xfrm>
            <a:off x="2312759" y="8576271"/>
            <a:ext cx="664827"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(d)</a:t>
            </a:r>
            <a:endParaRPr lang="en-US" sz="18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6276B0F-5F0D-A42A-FF2B-AC962699E9B3}"/>
              </a:ext>
            </a:extLst>
          </p:cNvPr>
          <p:cNvSpPr txBox="1"/>
          <p:nvPr/>
        </p:nvSpPr>
        <p:spPr>
          <a:xfrm>
            <a:off x="562642" y="8760937"/>
            <a:ext cx="664827"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(e)</a:t>
            </a:r>
            <a:endParaRPr lang="en-US" sz="18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DF4E258E-7913-9552-D1AA-109E791929F0}"/>
              </a:ext>
            </a:extLst>
          </p:cNvPr>
          <p:cNvSpPr txBox="1"/>
          <p:nvPr/>
        </p:nvSpPr>
        <p:spPr>
          <a:xfrm>
            <a:off x="2977586" y="4875196"/>
            <a:ext cx="491595"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(b)</a:t>
            </a:r>
            <a:endParaRPr lang="en-US" sz="18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454F002-6488-EBB1-9906-1683F81074F6}"/>
              </a:ext>
            </a:extLst>
          </p:cNvPr>
          <p:cNvSpPr txBox="1"/>
          <p:nvPr/>
        </p:nvSpPr>
        <p:spPr>
          <a:xfrm>
            <a:off x="3121081" y="7550543"/>
            <a:ext cx="664827"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(e)</a:t>
            </a:r>
            <a:endParaRPr lang="en-US" sz="18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66B226A7-5BB7-24B3-76C8-925563653EA2}"/>
              </a:ext>
            </a:extLst>
          </p:cNvPr>
          <p:cNvSpPr txBox="1"/>
          <p:nvPr/>
        </p:nvSpPr>
        <p:spPr>
          <a:xfrm>
            <a:off x="3223384" y="8780386"/>
            <a:ext cx="664827" cy="369332"/>
          </a:xfrm>
          <a:prstGeom prst="rect">
            <a:avLst/>
          </a:prstGeom>
          <a:noFill/>
        </p:spPr>
        <p:txBody>
          <a:bodyPr wrap="square">
            <a:spAutoFit/>
          </a:bodyPr>
          <a:lstStyle/>
          <a:p>
            <a:pPr marL="9525">
              <a:spcBef>
                <a:spcPts val="75"/>
              </a:spcBef>
              <a:tabLst>
                <a:tab pos="224314" algn="l"/>
              </a:tabLst>
            </a:pPr>
            <a:r>
              <a:rPr lang="en-US" sz="1800" spc="-8" dirty="0">
                <a:solidFill>
                  <a:schemeClr val="bg1"/>
                </a:solidFill>
                <a:latin typeface="Calibri" panose="020F0502020204030204" pitchFamily="34" charset="0"/>
                <a:cs typeface="Calibri" panose="020F0502020204030204" pitchFamily="34" charset="0"/>
              </a:rPr>
              <a:t>(f)</a:t>
            </a:r>
            <a:endParaRPr lang="en-US" sz="1800" dirty="0">
              <a:solidFill>
                <a:schemeClr val="bg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5CE536CE-688D-05B1-C49E-483A98CDCDD1}"/>
              </a:ext>
            </a:extLst>
          </p:cNvPr>
          <p:cNvSpPr txBox="1"/>
          <p:nvPr/>
        </p:nvSpPr>
        <p:spPr>
          <a:xfrm>
            <a:off x="2320428" y="5194115"/>
            <a:ext cx="664827" cy="369332"/>
          </a:xfrm>
          <a:prstGeom prst="rect">
            <a:avLst/>
          </a:prstGeom>
          <a:noFill/>
        </p:spPr>
        <p:txBody>
          <a:bodyPr wrap="square">
            <a:spAutoFit/>
          </a:bodyPr>
          <a:lstStyle/>
          <a:p>
            <a:pPr marL="9525">
              <a:spcBef>
                <a:spcPts val="75"/>
              </a:spcBef>
              <a:tabLst>
                <a:tab pos="224314" algn="l"/>
              </a:tabLst>
            </a:pPr>
            <a:r>
              <a:rPr lang="en-US" sz="1800" spc="-8" dirty="0">
                <a:latin typeface="Calibri" panose="020F0502020204030204" pitchFamily="34" charset="0"/>
                <a:cs typeface="Calibri" panose="020F0502020204030204" pitchFamily="34" charset="0"/>
              </a:rPr>
              <a:t>(e)</a:t>
            </a:r>
            <a:endParaRPr lang="en-US" sz="18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D59A009E-C24A-14C4-B6AE-54F71E656B58}"/>
              </a:ext>
            </a:extLst>
          </p:cNvPr>
          <p:cNvSpPr txBox="1"/>
          <p:nvPr/>
        </p:nvSpPr>
        <p:spPr>
          <a:xfrm>
            <a:off x="4489218" y="9175036"/>
            <a:ext cx="3060710"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The “new” club logo was introduced in 2013</a:t>
            </a:r>
          </a:p>
        </p:txBody>
      </p:sp>
      <p:sp>
        <p:nvSpPr>
          <p:cNvPr id="34" name="TextBox 33">
            <a:extLst>
              <a:ext uri="{FF2B5EF4-FFF2-40B4-BE49-F238E27FC236}">
                <a16:creationId xmlns:a16="http://schemas.microsoft.com/office/drawing/2014/main" id="{27C919EB-1676-EF3E-CA84-764DB15BF050}"/>
              </a:ext>
            </a:extLst>
          </p:cNvPr>
          <p:cNvSpPr txBox="1"/>
          <p:nvPr/>
        </p:nvSpPr>
        <p:spPr>
          <a:xfrm>
            <a:off x="506102" y="9579295"/>
            <a:ext cx="3983116"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September 28, 2024 | </a:t>
            </a:r>
            <a:r>
              <a:rPr lang="en-US" sz="1100" u="none" strike="noStrike" dirty="0">
                <a:solidFill>
                  <a:srgbClr val="212121"/>
                </a:solidFill>
                <a:effectLst/>
                <a:latin typeface="Calibri" panose="020F0502020204030204" pitchFamily="34" charset="0"/>
                <a:cs typeface="Calibri" panose="020F0502020204030204" pitchFamily="34" charset="0"/>
              </a:rPr>
              <a:t>District Leadership Meeting </a:t>
            </a:r>
          </a:p>
        </p:txBody>
      </p:sp>
      <p:sp>
        <p:nvSpPr>
          <p:cNvPr id="36" name="TextBox 35">
            <a:extLst>
              <a:ext uri="{FF2B5EF4-FFF2-40B4-BE49-F238E27FC236}">
                <a16:creationId xmlns:a16="http://schemas.microsoft.com/office/drawing/2014/main" id="{179CB73D-3E85-FC87-9668-AEB62142F136}"/>
              </a:ext>
            </a:extLst>
          </p:cNvPr>
          <p:cNvSpPr txBox="1"/>
          <p:nvPr/>
        </p:nvSpPr>
        <p:spPr>
          <a:xfrm>
            <a:off x="422270" y="351259"/>
            <a:ext cx="5979766" cy="461665"/>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Build awareness of our impact and brand</a:t>
            </a:r>
            <a:endParaRPr lang="en-US" sz="2400" b="1" dirty="0"/>
          </a:p>
        </p:txBody>
      </p:sp>
    </p:spTree>
    <p:extLst>
      <p:ext uri="{BB962C8B-B14F-4D97-AF65-F5344CB8AC3E}">
        <p14:creationId xmlns:p14="http://schemas.microsoft.com/office/powerpoint/2010/main" val="146840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54;p103">
            <a:extLst>
              <a:ext uri="{FF2B5EF4-FFF2-40B4-BE49-F238E27FC236}">
                <a16:creationId xmlns:a16="http://schemas.microsoft.com/office/drawing/2014/main" id="{88304061-2CAC-C37E-0127-5010EA268855}"/>
              </a:ext>
            </a:extLst>
          </p:cNvPr>
          <p:cNvPicPr preferRelativeResize="0"/>
          <p:nvPr/>
        </p:nvPicPr>
        <p:blipFill rotWithShape="1">
          <a:blip r:embed="rId2">
            <a:alphaModFix/>
          </a:blip>
          <a:srcRect/>
          <a:stretch/>
        </p:blipFill>
        <p:spPr>
          <a:xfrm>
            <a:off x="672735" y="5689782"/>
            <a:ext cx="2287302" cy="1229965"/>
          </a:xfrm>
          <a:prstGeom prst="rect">
            <a:avLst/>
          </a:prstGeom>
          <a:noFill/>
          <a:ln>
            <a:noFill/>
          </a:ln>
        </p:spPr>
      </p:pic>
      <p:pic>
        <p:nvPicPr>
          <p:cNvPr id="5" name="Google Shape;455;p103">
            <a:extLst>
              <a:ext uri="{FF2B5EF4-FFF2-40B4-BE49-F238E27FC236}">
                <a16:creationId xmlns:a16="http://schemas.microsoft.com/office/drawing/2014/main" id="{0073BFC1-7010-FFF2-2770-0BF50895F349}"/>
              </a:ext>
            </a:extLst>
          </p:cNvPr>
          <p:cNvPicPr preferRelativeResize="0"/>
          <p:nvPr/>
        </p:nvPicPr>
        <p:blipFill rotWithShape="1">
          <a:blip r:embed="rId3">
            <a:alphaModFix/>
          </a:blip>
          <a:srcRect/>
          <a:stretch/>
        </p:blipFill>
        <p:spPr>
          <a:xfrm>
            <a:off x="3065195" y="5551420"/>
            <a:ext cx="1659925" cy="1155032"/>
          </a:xfrm>
          <a:prstGeom prst="rect">
            <a:avLst/>
          </a:prstGeom>
          <a:noFill/>
          <a:ln>
            <a:noFill/>
          </a:ln>
        </p:spPr>
      </p:pic>
      <p:pic>
        <p:nvPicPr>
          <p:cNvPr id="6" name="Google Shape;456;p103">
            <a:extLst>
              <a:ext uri="{FF2B5EF4-FFF2-40B4-BE49-F238E27FC236}">
                <a16:creationId xmlns:a16="http://schemas.microsoft.com/office/drawing/2014/main" id="{88ED1CE4-D7D2-6F07-889A-B965AEE0C096}"/>
              </a:ext>
            </a:extLst>
          </p:cNvPr>
          <p:cNvPicPr preferRelativeResize="0"/>
          <p:nvPr/>
        </p:nvPicPr>
        <p:blipFill rotWithShape="1">
          <a:blip r:embed="rId4">
            <a:alphaModFix/>
          </a:blip>
          <a:srcRect/>
          <a:stretch/>
        </p:blipFill>
        <p:spPr>
          <a:xfrm>
            <a:off x="5274470" y="5666313"/>
            <a:ext cx="1743075" cy="1057276"/>
          </a:xfrm>
          <a:prstGeom prst="rect">
            <a:avLst/>
          </a:prstGeom>
          <a:noFill/>
          <a:ln>
            <a:noFill/>
          </a:ln>
        </p:spPr>
      </p:pic>
      <p:pic>
        <p:nvPicPr>
          <p:cNvPr id="7" name="Google Shape;457;p103">
            <a:extLst>
              <a:ext uri="{FF2B5EF4-FFF2-40B4-BE49-F238E27FC236}">
                <a16:creationId xmlns:a16="http://schemas.microsoft.com/office/drawing/2014/main" id="{3DE4296F-5AD9-7E5C-219E-9AEFAB0DD601}"/>
              </a:ext>
            </a:extLst>
          </p:cNvPr>
          <p:cNvPicPr preferRelativeResize="0"/>
          <p:nvPr/>
        </p:nvPicPr>
        <p:blipFill rotWithShape="1">
          <a:blip r:embed="rId5">
            <a:alphaModFix/>
          </a:blip>
          <a:srcRect/>
          <a:stretch/>
        </p:blipFill>
        <p:spPr>
          <a:xfrm>
            <a:off x="1782784" y="8231670"/>
            <a:ext cx="880024" cy="1155032"/>
          </a:xfrm>
          <a:prstGeom prst="rect">
            <a:avLst/>
          </a:prstGeom>
          <a:noFill/>
          <a:ln>
            <a:noFill/>
          </a:ln>
        </p:spPr>
      </p:pic>
      <p:pic>
        <p:nvPicPr>
          <p:cNvPr id="8" name="Google Shape;459;p103">
            <a:extLst>
              <a:ext uri="{FF2B5EF4-FFF2-40B4-BE49-F238E27FC236}">
                <a16:creationId xmlns:a16="http://schemas.microsoft.com/office/drawing/2014/main" id="{AA3D7744-9142-9F0D-4ECF-9438D9CF3F04}"/>
              </a:ext>
            </a:extLst>
          </p:cNvPr>
          <p:cNvPicPr preferRelativeResize="0"/>
          <p:nvPr/>
        </p:nvPicPr>
        <p:blipFill rotWithShape="1">
          <a:blip r:embed="rId6">
            <a:alphaModFix/>
          </a:blip>
          <a:srcRect/>
          <a:stretch/>
        </p:blipFill>
        <p:spPr>
          <a:xfrm>
            <a:off x="1057705" y="6905408"/>
            <a:ext cx="1303274" cy="1229965"/>
          </a:xfrm>
          <a:prstGeom prst="rect">
            <a:avLst/>
          </a:prstGeom>
          <a:noFill/>
          <a:ln>
            <a:noFill/>
          </a:ln>
        </p:spPr>
      </p:pic>
      <p:pic>
        <p:nvPicPr>
          <p:cNvPr id="9" name="Google Shape;460;p103">
            <a:extLst>
              <a:ext uri="{FF2B5EF4-FFF2-40B4-BE49-F238E27FC236}">
                <a16:creationId xmlns:a16="http://schemas.microsoft.com/office/drawing/2014/main" id="{02757ACD-BEC8-504F-AA3B-87AF4E39E149}"/>
              </a:ext>
            </a:extLst>
          </p:cNvPr>
          <p:cNvPicPr preferRelativeResize="0"/>
          <p:nvPr/>
        </p:nvPicPr>
        <p:blipFill rotWithShape="1">
          <a:blip r:embed="rId7">
            <a:alphaModFix/>
          </a:blip>
          <a:srcRect/>
          <a:stretch/>
        </p:blipFill>
        <p:spPr>
          <a:xfrm>
            <a:off x="3287028" y="6918288"/>
            <a:ext cx="1363096" cy="1371723"/>
          </a:xfrm>
          <a:prstGeom prst="rect">
            <a:avLst/>
          </a:prstGeom>
          <a:noFill/>
          <a:ln>
            <a:noFill/>
          </a:ln>
        </p:spPr>
      </p:pic>
      <p:pic>
        <p:nvPicPr>
          <p:cNvPr id="10" name="Google Shape;461;p103">
            <a:extLst>
              <a:ext uri="{FF2B5EF4-FFF2-40B4-BE49-F238E27FC236}">
                <a16:creationId xmlns:a16="http://schemas.microsoft.com/office/drawing/2014/main" id="{545FEC4E-6C9C-E160-CBE4-1766A49E394C}"/>
              </a:ext>
            </a:extLst>
          </p:cNvPr>
          <p:cNvPicPr preferRelativeResize="0"/>
          <p:nvPr/>
        </p:nvPicPr>
        <p:blipFill rotWithShape="1">
          <a:blip r:embed="rId8">
            <a:alphaModFix/>
          </a:blip>
          <a:srcRect/>
          <a:stretch/>
        </p:blipFill>
        <p:spPr>
          <a:xfrm>
            <a:off x="5007641" y="7111462"/>
            <a:ext cx="1951808" cy="937178"/>
          </a:xfrm>
          <a:prstGeom prst="rect">
            <a:avLst/>
          </a:prstGeom>
          <a:noFill/>
          <a:ln>
            <a:noFill/>
          </a:ln>
        </p:spPr>
      </p:pic>
      <p:pic>
        <p:nvPicPr>
          <p:cNvPr id="11" name="Google Shape;464;p103">
            <a:extLst>
              <a:ext uri="{FF2B5EF4-FFF2-40B4-BE49-F238E27FC236}">
                <a16:creationId xmlns:a16="http://schemas.microsoft.com/office/drawing/2014/main" id="{6539EAC8-493E-B40A-3810-8FCCD916AD94}"/>
              </a:ext>
            </a:extLst>
          </p:cNvPr>
          <p:cNvPicPr preferRelativeResize="0"/>
          <p:nvPr/>
        </p:nvPicPr>
        <p:blipFill rotWithShape="1">
          <a:blip r:embed="rId9">
            <a:alphaModFix/>
          </a:blip>
          <a:srcRect/>
          <a:stretch/>
        </p:blipFill>
        <p:spPr>
          <a:xfrm>
            <a:off x="3798636" y="8368560"/>
            <a:ext cx="2748917" cy="1057276"/>
          </a:xfrm>
          <a:prstGeom prst="rect">
            <a:avLst/>
          </a:prstGeom>
          <a:noFill/>
          <a:ln>
            <a:noFill/>
          </a:ln>
        </p:spPr>
      </p:pic>
      <p:sp>
        <p:nvSpPr>
          <p:cNvPr id="12" name="TextBox 11">
            <a:extLst>
              <a:ext uri="{FF2B5EF4-FFF2-40B4-BE49-F238E27FC236}">
                <a16:creationId xmlns:a16="http://schemas.microsoft.com/office/drawing/2014/main" id="{D0D60707-C7EC-7FB9-BB34-FDE59EC56475}"/>
              </a:ext>
            </a:extLst>
          </p:cNvPr>
          <p:cNvSpPr txBox="1"/>
          <p:nvPr/>
        </p:nvSpPr>
        <p:spPr>
          <a:xfrm>
            <a:off x="332509" y="785316"/>
            <a:ext cx="3230967" cy="4196020"/>
          </a:xfrm>
          <a:prstGeom prst="rect">
            <a:avLst/>
          </a:prstGeom>
          <a:noFill/>
        </p:spPr>
        <p:txBody>
          <a:bodyPr wrap="square">
            <a:spAutoFit/>
          </a:bodyPr>
          <a:lstStyle/>
          <a:p>
            <a:pPr marL="600075" lvl="1" indent="-257175">
              <a:spcAft>
                <a:spcPts val="45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rPr>
              <a:t>Use the Brand Center to create your club logo and the resources to ensure you always use the correct branding</a:t>
            </a:r>
          </a:p>
          <a:p>
            <a:pPr marL="557213" lvl="1" indent="-214313">
              <a:spcAft>
                <a:spcPts val="9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rPr>
              <a:t>Take the Learning Center Public Image Courses</a:t>
            </a:r>
          </a:p>
          <a:p>
            <a:pPr marL="557213" lvl="1" indent="-214313">
              <a:spcAft>
                <a:spcPts val="9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rPr>
              <a:t>Review your website and social media accounts and update the branding wherever </a:t>
            </a:r>
            <a:r>
              <a:rPr lang="en-US" sz="1600">
                <a:latin typeface="Calibri" panose="020F0502020204030204" pitchFamily="34" charset="0"/>
                <a:cs typeface="Calibri" panose="020F0502020204030204" pitchFamily="34" charset="0"/>
              </a:rPr>
              <a:t>it’s needed</a:t>
            </a:r>
            <a:endParaRPr lang="en-US" sz="1600" dirty="0">
              <a:latin typeface="Calibri" panose="020F0502020204030204" pitchFamily="34" charset="0"/>
              <a:cs typeface="Calibri" panose="020F0502020204030204" pitchFamily="34" charset="0"/>
            </a:endParaRPr>
          </a:p>
          <a:p>
            <a:pPr marL="557213" lvl="1" indent="-214313">
              <a:spcAft>
                <a:spcPts val="900"/>
              </a:spcAft>
              <a:buFont typeface="Wingdings" panose="05000000000000000000" pitchFamily="2" charset="2"/>
              <a:buChar char="ü"/>
            </a:pPr>
            <a:r>
              <a:rPr lang="en-US" sz="1600" dirty="0">
                <a:latin typeface="Calibri" panose="020F0502020204030204" pitchFamily="34" charset="0"/>
                <a:cs typeface="Calibri" panose="020F0502020204030204" pitchFamily="34" charset="0"/>
              </a:rPr>
              <a:t>Appoint a </a:t>
            </a:r>
            <a:r>
              <a:rPr lang="en-US" sz="1600" b="1" dirty="0">
                <a:latin typeface="Calibri" panose="020F0502020204030204" pitchFamily="34" charset="0"/>
                <a:cs typeface="Calibri" panose="020F0502020204030204" pitchFamily="34" charset="0"/>
              </a:rPr>
              <a:t>Public Image </a:t>
            </a:r>
            <a:r>
              <a:rPr lang="en-US" sz="1600" dirty="0">
                <a:latin typeface="Calibri" panose="020F0502020204030204" pitchFamily="34" charset="0"/>
                <a:cs typeface="Calibri" panose="020F0502020204030204" pitchFamily="34" charset="0"/>
              </a:rPr>
              <a:t>chair to be included in district Brand updates</a:t>
            </a:r>
          </a:p>
          <a:p>
            <a:pPr marL="557213" lvl="1" indent="-214313">
              <a:spcAft>
                <a:spcPts val="900"/>
              </a:spcAft>
              <a:buFont typeface="Wingdings" panose="05000000000000000000" pitchFamily="2" charset="2"/>
              <a:buChar char="ü"/>
            </a:pPr>
            <a:endParaRPr lang="en-US" sz="1600" dirty="0"/>
          </a:p>
        </p:txBody>
      </p:sp>
      <p:sp>
        <p:nvSpPr>
          <p:cNvPr id="13" name="object 2">
            <a:extLst>
              <a:ext uri="{FF2B5EF4-FFF2-40B4-BE49-F238E27FC236}">
                <a16:creationId xmlns:a16="http://schemas.microsoft.com/office/drawing/2014/main" id="{CF85491D-2833-2BD9-4153-BEFC0233B109}"/>
              </a:ext>
            </a:extLst>
          </p:cNvPr>
          <p:cNvSpPr txBox="1">
            <a:spLocks noGrp="1"/>
          </p:cNvSpPr>
          <p:nvPr/>
        </p:nvSpPr>
        <p:spPr>
          <a:xfrm>
            <a:off x="738699" y="5193172"/>
            <a:ext cx="3420470" cy="378950"/>
          </a:xfrm>
          <a:prstGeom prst="rect">
            <a:avLst/>
          </a:prstGeom>
        </p:spPr>
        <p:style>
          <a:lnRef idx="0">
            <a:scrgbClr r="0" g="0" b="0"/>
          </a:lnRef>
          <a:fillRef idx="0">
            <a:scrgbClr r="0" g="0" b="0"/>
          </a:fillRef>
          <a:effectRef idx="0">
            <a:scrgbClr r="0" g="0" b="0"/>
          </a:effectRef>
          <a:fontRef idx="major"/>
        </p:style>
        <p:txBody>
          <a:bodyPr vert="horz" wrap="square" lIns="0" tIns="952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9525" marR="3810">
              <a:lnSpc>
                <a:spcPct val="100000"/>
              </a:lnSpc>
              <a:spcBef>
                <a:spcPts val="75"/>
              </a:spcBef>
            </a:pPr>
            <a:r>
              <a:rPr lang="en-US" sz="2400" b="1" dirty="0">
                <a:solidFill>
                  <a:srgbClr val="000000"/>
                </a:solidFill>
                <a:latin typeface="Calibri" panose="020F0502020204030204" pitchFamily="34" charset="0"/>
                <a:cs typeface="Calibri" panose="020F0502020204030204" pitchFamily="34" charset="0"/>
              </a:rPr>
              <a:t>Incorrect usage</a:t>
            </a:r>
            <a:endParaRPr sz="2400" b="1" dirty="0">
              <a:latin typeface="Calibri" panose="020F0502020204030204" pitchFamily="34" charset="0"/>
              <a:cs typeface="Calibri" panose="020F0502020204030204" pitchFamily="34" charset="0"/>
            </a:endParaRPr>
          </a:p>
        </p:txBody>
      </p:sp>
      <p:sp>
        <p:nvSpPr>
          <p:cNvPr id="14" name="object 2">
            <a:extLst>
              <a:ext uri="{FF2B5EF4-FFF2-40B4-BE49-F238E27FC236}">
                <a16:creationId xmlns:a16="http://schemas.microsoft.com/office/drawing/2014/main" id="{F709069C-4328-3C5D-3B8E-FA725FFC2789}"/>
              </a:ext>
            </a:extLst>
          </p:cNvPr>
          <p:cNvSpPr txBox="1">
            <a:spLocks noGrp="1"/>
          </p:cNvSpPr>
          <p:nvPr/>
        </p:nvSpPr>
        <p:spPr>
          <a:xfrm>
            <a:off x="650744" y="333199"/>
            <a:ext cx="3420470" cy="378950"/>
          </a:xfrm>
          <a:prstGeom prst="rect">
            <a:avLst/>
          </a:prstGeom>
        </p:spPr>
        <p:style>
          <a:lnRef idx="0">
            <a:scrgbClr r="0" g="0" b="0"/>
          </a:lnRef>
          <a:fillRef idx="0">
            <a:scrgbClr r="0" g="0" b="0"/>
          </a:fillRef>
          <a:effectRef idx="0">
            <a:scrgbClr r="0" g="0" b="0"/>
          </a:effectRef>
          <a:fontRef idx="major"/>
        </p:style>
        <p:txBody>
          <a:bodyPr vert="horz" wrap="square" lIns="0" tIns="9525" rIns="0" bIns="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9525" marR="3810">
              <a:lnSpc>
                <a:spcPct val="100000"/>
              </a:lnSpc>
              <a:spcBef>
                <a:spcPts val="75"/>
              </a:spcBef>
            </a:pPr>
            <a:r>
              <a:rPr lang="en-US" sz="2400" b="1" dirty="0">
                <a:solidFill>
                  <a:srgbClr val="000000"/>
                </a:solidFill>
                <a:latin typeface="Calibri" panose="020F0502020204030204" pitchFamily="34" charset="0"/>
                <a:cs typeface="Calibri" panose="020F0502020204030204" pitchFamily="34" charset="0"/>
              </a:rPr>
              <a:t>What you can do today</a:t>
            </a:r>
            <a:endParaRPr sz="2400" b="1" dirty="0">
              <a:latin typeface="Calibri" panose="020F0502020204030204" pitchFamily="34" charset="0"/>
              <a:cs typeface="Calibri" panose="020F0502020204030204" pitchFamily="34" charset="0"/>
            </a:endParaRPr>
          </a:p>
        </p:txBody>
      </p:sp>
      <p:pic>
        <p:nvPicPr>
          <p:cNvPr id="15" name="Picture 14" descr="A screenshot of a website&#10;&#10;Description automatically generated">
            <a:extLst>
              <a:ext uri="{FF2B5EF4-FFF2-40B4-BE49-F238E27FC236}">
                <a16:creationId xmlns:a16="http://schemas.microsoft.com/office/drawing/2014/main" id="{E4C20340-3BC7-AE0E-3770-D70FADCEFB8C}"/>
              </a:ext>
            </a:extLst>
          </p:cNvPr>
          <p:cNvPicPr>
            <a:picLocks noChangeAspect="1"/>
          </p:cNvPicPr>
          <p:nvPr/>
        </p:nvPicPr>
        <p:blipFill>
          <a:blip r:embed="rId10"/>
          <a:stretch>
            <a:fillRect/>
          </a:stretch>
        </p:blipFill>
        <p:spPr>
          <a:xfrm>
            <a:off x="3798636" y="588969"/>
            <a:ext cx="3639918" cy="2739031"/>
          </a:xfrm>
          <a:prstGeom prst="rect">
            <a:avLst/>
          </a:prstGeom>
        </p:spPr>
      </p:pic>
      <p:sp>
        <p:nvSpPr>
          <p:cNvPr id="16" name="Rounded Rectangle 15">
            <a:extLst>
              <a:ext uri="{FF2B5EF4-FFF2-40B4-BE49-F238E27FC236}">
                <a16:creationId xmlns:a16="http://schemas.microsoft.com/office/drawing/2014/main" id="{5D4F3250-E252-7245-F63B-BFA1222C051C}"/>
              </a:ext>
            </a:extLst>
          </p:cNvPr>
          <p:cNvSpPr/>
          <p:nvPr/>
        </p:nvSpPr>
        <p:spPr bwMode="auto">
          <a:xfrm>
            <a:off x="3727764" y="2665364"/>
            <a:ext cx="1328004" cy="682817"/>
          </a:xfrm>
          <a:prstGeom prst="roundRect">
            <a:avLst/>
          </a:prstGeom>
          <a:noFill/>
          <a:ln w="158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7" name="Line 7">
            <a:extLst>
              <a:ext uri="{FF2B5EF4-FFF2-40B4-BE49-F238E27FC236}">
                <a16:creationId xmlns:a16="http://schemas.microsoft.com/office/drawing/2014/main" id="{DCCB78C1-4AC0-9284-B0D9-93F98184CCC1}"/>
              </a:ext>
            </a:extLst>
          </p:cNvPr>
          <p:cNvSpPr>
            <a:spLocks noChangeShapeType="1"/>
          </p:cNvSpPr>
          <p:nvPr/>
        </p:nvSpPr>
        <p:spPr bwMode="auto">
          <a:xfrm>
            <a:off x="2960037" y="2410895"/>
            <a:ext cx="767727" cy="225098"/>
          </a:xfrm>
          <a:prstGeom prst="line">
            <a:avLst/>
          </a:prstGeom>
          <a:noFill/>
          <a:ln w="22225">
            <a:solidFill>
              <a:srgbClr val="FF0000"/>
            </a:solidFill>
            <a:round/>
            <a:headEnd/>
            <a:tailEnd type="triangle" w="lg"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Box 17">
            <a:extLst>
              <a:ext uri="{FF2B5EF4-FFF2-40B4-BE49-F238E27FC236}">
                <a16:creationId xmlns:a16="http://schemas.microsoft.com/office/drawing/2014/main" id="{1CD2A197-418C-C0CF-1B59-29ABFCF8200E}"/>
              </a:ext>
            </a:extLst>
          </p:cNvPr>
          <p:cNvSpPr txBox="1"/>
          <p:nvPr/>
        </p:nvSpPr>
        <p:spPr>
          <a:xfrm>
            <a:off x="3798635" y="3912890"/>
            <a:ext cx="3775731" cy="1077218"/>
          </a:xfrm>
          <a:prstGeom prst="rect">
            <a:avLst/>
          </a:prstGeom>
          <a:noFill/>
        </p:spPr>
        <p:txBody>
          <a:bodyPr wrap="square" rtlCol="0">
            <a:spAutoFit/>
          </a:bodyPr>
          <a:lstStyle/>
          <a:p>
            <a:r>
              <a:rPr lang="en-US" sz="1300" dirty="0">
                <a:latin typeface="Calibri" panose="020F0502020204030204" pitchFamily="34" charset="0"/>
                <a:cs typeface="Calibri" panose="020F0502020204030204" pitchFamily="34" charset="0"/>
              </a:rPr>
              <a:t>Make sure that you and your club members are representing our brand in the hats and shirts you wear, signage and the materials you hand out to make sure they adhere to Rotary’s brand guidelines. </a:t>
            </a:r>
          </a:p>
          <a:p>
            <a:endParaRPr lang="en-US" sz="1200" dirty="0"/>
          </a:p>
        </p:txBody>
      </p:sp>
      <p:sp>
        <p:nvSpPr>
          <p:cNvPr id="20" name="TextBox 19">
            <a:extLst>
              <a:ext uri="{FF2B5EF4-FFF2-40B4-BE49-F238E27FC236}">
                <a16:creationId xmlns:a16="http://schemas.microsoft.com/office/drawing/2014/main" id="{93786F72-C97F-E1A6-B23C-E011A9A4CB5C}"/>
              </a:ext>
            </a:extLst>
          </p:cNvPr>
          <p:cNvSpPr txBox="1"/>
          <p:nvPr/>
        </p:nvSpPr>
        <p:spPr>
          <a:xfrm>
            <a:off x="3798635" y="3409249"/>
            <a:ext cx="3571983" cy="553998"/>
          </a:xfrm>
          <a:prstGeom prst="rect">
            <a:avLst/>
          </a:prstGeom>
          <a:noFill/>
        </p:spPr>
        <p:txBody>
          <a:bodyPr wrap="square">
            <a:spAutoFit/>
          </a:bodyPr>
          <a:lstStyle/>
          <a:p>
            <a:r>
              <a:rPr lang="en-US" sz="1600" b="1" dirty="0">
                <a:latin typeface="Calibri" panose="020F0502020204030204" pitchFamily="34" charset="0"/>
                <a:cs typeface="Calibri" panose="020F0502020204030204" pitchFamily="34" charset="0"/>
              </a:rPr>
              <a:t>Tip: </a:t>
            </a:r>
            <a:r>
              <a:rPr lang="en-US" sz="1400" dirty="0">
                <a:latin typeface="Calibri" panose="020F0502020204030204" pitchFamily="34" charset="0"/>
                <a:cs typeface="Calibri" panose="020F0502020204030204" pitchFamily="34" charset="0"/>
              </a:rPr>
              <a:t>Take the “Our Logo: Representing Rotary” course to learn more about club logos</a:t>
            </a:r>
            <a:endParaRPr lang="en-US" sz="1400" dirty="0"/>
          </a:p>
        </p:txBody>
      </p:sp>
      <p:sp>
        <p:nvSpPr>
          <p:cNvPr id="22" name="TextBox 21">
            <a:extLst>
              <a:ext uri="{FF2B5EF4-FFF2-40B4-BE49-F238E27FC236}">
                <a16:creationId xmlns:a16="http://schemas.microsoft.com/office/drawing/2014/main" id="{2A079BC7-F2C4-00F6-E4D4-9B5B930A31CC}"/>
              </a:ext>
            </a:extLst>
          </p:cNvPr>
          <p:cNvSpPr txBox="1"/>
          <p:nvPr/>
        </p:nvSpPr>
        <p:spPr>
          <a:xfrm>
            <a:off x="4782938" y="772269"/>
            <a:ext cx="1841254" cy="369332"/>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Learning Center </a:t>
            </a:r>
            <a:endParaRPr lang="en-US" b="1" dirty="0"/>
          </a:p>
        </p:txBody>
      </p:sp>
      <p:sp>
        <p:nvSpPr>
          <p:cNvPr id="23" name="TextBox 22">
            <a:extLst>
              <a:ext uri="{FF2B5EF4-FFF2-40B4-BE49-F238E27FC236}">
                <a16:creationId xmlns:a16="http://schemas.microsoft.com/office/drawing/2014/main" id="{5EA280B7-1D9B-DBC3-BD40-3B40EF367F4C}"/>
              </a:ext>
            </a:extLst>
          </p:cNvPr>
          <p:cNvSpPr txBox="1"/>
          <p:nvPr/>
        </p:nvSpPr>
        <p:spPr>
          <a:xfrm>
            <a:off x="506102" y="9579295"/>
            <a:ext cx="3885665" cy="261610"/>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September 28, 2024 | </a:t>
            </a:r>
            <a:r>
              <a:rPr lang="en-US" sz="1100" u="none" strike="noStrike" dirty="0">
                <a:solidFill>
                  <a:srgbClr val="212121"/>
                </a:solidFill>
                <a:effectLst/>
                <a:latin typeface="Calibri" panose="020F0502020204030204" pitchFamily="34" charset="0"/>
                <a:cs typeface="Calibri" panose="020F0502020204030204" pitchFamily="34" charset="0"/>
              </a:rPr>
              <a:t>District Leadership Meeting</a:t>
            </a:r>
          </a:p>
        </p:txBody>
      </p:sp>
    </p:spTree>
    <p:extLst>
      <p:ext uri="{BB962C8B-B14F-4D97-AF65-F5344CB8AC3E}">
        <p14:creationId xmlns:p14="http://schemas.microsoft.com/office/powerpoint/2010/main" val="3558225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335</Words>
  <Application>Microsoft Macintosh PowerPoint</Application>
  <PresentationFormat>Custom</PresentationFormat>
  <Paragraphs>31</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Calibri</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Nancy Peterson</dc:creator>
  <cp:lastModifiedBy>Nancy Peterson</cp:lastModifiedBy>
  <cp:revision>4</cp:revision>
  <cp:lastPrinted>2024-09-28T03:13:30Z</cp:lastPrinted>
  <dcterms:created xsi:type="dcterms:W3CDTF">2024-09-27T22:08:29Z</dcterms:created>
  <dcterms:modified xsi:type="dcterms:W3CDTF">2024-09-28T03:16:20Z</dcterms:modified>
</cp:coreProperties>
</file>